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9" r:id="rId3"/>
    <p:sldId id="260" r:id="rId4"/>
    <p:sldId id="57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640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69AF1-BC8F-327E-7E1C-6D53B2519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663A9-6EE8-31DB-C01F-BBF144834E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3C8EC-7D8D-18DD-C584-B2DA93194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6D105-07D2-2B98-067D-61D56011F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3B505-4EE8-F476-20D1-AF9FA7805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0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764E5-7818-5DA9-288D-CEEA05FE3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01F2D7-A2C9-C594-8AE7-53FD91DB8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B0E5C-0708-161F-C5BD-449AEFED6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54ABE-96A0-37BF-DA28-D8C417D7C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8B6A6-73FA-3002-7A38-F99802D33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80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46BD48-9787-CA77-9CB2-37B2C7002E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1776D4-39F0-94F0-11D6-328F53A35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94D4E-1E40-93E9-EB26-E4A838FB5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E1089-1BF4-0682-F655-FFDE564F5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A349F-EDA0-4316-137E-DFD98736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32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8DEA-E175-4E8C-391F-D1F00F6E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F3471-EBC3-DE62-2F46-F213F3F18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F041F-21B4-373E-2450-957BEE1B7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3D55E-3DEF-93E4-0A12-38AE356D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BAAFA-490C-962E-2765-4F6930595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5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68849-C0ED-2B21-DA27-BC4FE875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4DBE2-CF75-D713-88DF-92C14A97D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42C96-0820-8880-9E3E-7C387EC3C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33F37-A62E-9EC4-7723-2A64E19D2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CA390-CE1D-C68A-5D9F-552DAEDCA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1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F0F24-5A55-F3B7-54EF-0729313D7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7921F-4060-524D-56FB-DCAF5B1132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028094-18E6-385E-83B3-1C965C48E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DB2CA-882C-A609-DD31-FBE41C1FF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6948B-0004-B099-8F6F-967B06582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BC29AC-3E8E-87E1-342E-3BEB1FB5C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0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FC601-7215-79A0-869F-8449BACBF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6B9593-5500-FF2E-475F-7985DE111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BB7DB-BCA2-C898-EA70-516911183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91A7C6-1D68-7AF7-DFD2-460C919AA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50E37C-F0B9-4B2C-4FA3-7F7D29592B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65F7AB-EA5A-5681-4E43-9AE84C57B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EEDBB-1817-945A-0617-D538A6F9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979CA5-D50C-F698-5CC5-0F398F5A0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17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0D77A-1412-DF34-3D2E-D1E18AE2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EBDAD9-4481-F3B3-00AC-D1816CDCD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74B8B7-B2B8-7C77-2B65-0A5E12BB4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A4C253-6A44-67E9-4A0A-9A9301B3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0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1D74CA-BFDF-0851-4294-CE3C086C7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F9BBBD-6C7E-0487-3748-0C7F51E4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3E9CC-BD79-7788-9923-6B53209F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8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F3B91-B8A5-4170-8B46-959CE9C37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FE5D5-F634-8EC3-8885-C4090C222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55462-01D0-1A84-8DDF-4CB098339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A257A-A004-C3E9-ECC2-EE6E9FA2B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33EA6-910C-A10E-24ED-AF81337E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3EDC4F-663B-8F85-D0C0-9606506A9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CCBB6-AE27-42E0-68C5-62E1D200A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E3556F-E9F0-4410-60BC-5239E7F551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173910-2749-4268-BEA8-0A6AB8502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5F230B-A414-661F-4809-FA3F7511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C1A74-0BFE-6359-F0C2-2E5B5F11C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05A88-E6A6-AD96-987C-ACFCA96A9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8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D1C2FA-F939-E404-A545-FBEB276D7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1873-C28F-A0BE-5381-B3EC0F7F3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6BC99-6DC1-B014-DF5F-2F09475AFA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5081C5-A527-4EFE-A222-1F5D0CEA7ACF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5A8F5-8186-066D-D68A-D87B0B02F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54B6E-9D99-D14C-89BE-AAD5788A1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6204EA-E377-4EFC-B728-8207C86F0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NUL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469F78A5-9795-7C18-FDB2-188204B1A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407" y="1823266"/>
            <a:ext cx="3302502" cy="1554480"/>
          </a:xfr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EB8BBE0-4CC8-C2BD-A8BD-0B59B2273987}"/>
              </a:ext>
            </a:extLst>
          </p:cNvPr>
          <p:cNvGrpSpPr/>
          <p:nvPr/>
        </p:nvGrpSpPr>
        <p:grpSpPr>
          <a:xfrm>
            <a:off x="0" y="2505447"/>
            <a:ext cx="2288314" cy="4351338"/>
            <a:chOff x="8949483" y="1690688"/>
            <a:chExt cx="2288314" cy="4351338"/>
          </a:xfrm>
        </p:grpSpPr>
        <p:pic>
          <p:nvPicPr>
            <p:cNvPr id="6" name="Content Placeholder 4" descr="A close-up of a machine&#10;&#10;Description automatically generated with medium confidence">
              <a:extLst>
                <a:ext uri="{FF2B5EF4-FFF2-40B4-BE49-F238E27FC236}">
                  <a16:creationId xmlns:a16="http://schemas.microsoft.com/office/drawing/2014/main" id="{5E1FDC15-2DEC-E8C8-CABE-687C86C2A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9483" y="1690688"/>
              <a:ext cx="2283335" cy="435133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34C8947-AA62-BA5D-F186-2DF482E814C4}"/>
                </a:ext>
              </a:extLst>
            </p:cNvPr>
            <p:cNvSpPr/>
            <p:nvPr/>
          </p:nvSpPr>
          <p:spPr>
            <a:xfrm rot="20712943">
              <a:off x="10479839" y="5865196"/>
              <a:ext cx="757958" cy="593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222B27-B930-29F5-4128-99A9538DA4AD}"/>
              </a:ext>
            </a:extLst>
          </p:cNvPr>
          <p:cNvSpPr txBox="1">
            <a:spLocks/>
          </p:cNvSpPr>
          <p:nvPr/>
        </p:nvSpPr>
        <p:spPr>
          <a:xfrm>
            <a:off x="2207163" y="3615902"/>
            <a:ext cx="2900393" cy="27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b="1" i="1" dirty="0">
                <a:solidFill>
                  <a:srgbClr val="FF40FF"/>
                </a:solidFill>
              </a:rPr>
              <a:t>OPAL-RT Microgrid PHIL Test Bench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757A2249-DF8D-62F1-5168-9F0EAB7DA39E}"/>
              </a:ext>
            </a:extLst>
          </p:cNvPr>
          <p:cNvSpPr txBox="1">
            <a:spLocks/>
          </p:cNvSpPr>
          <p:nvPr/>
        </p:nvSpPr>
        <p:spPr>
          <a:xfrm>
            <a:off x="2211353" y="3768864"/>
            <a:ext cx="2412321" cy="1609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Hardware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OP4610XG real-time simulator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dirty="0"/>
              <a:t>5kW 3-phase 4-quadrant PHIL amplifier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dirty="0"/>
              <a:t>6kW 500V DC power supply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Hardware-in-the-loop simulation example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66kV AC-grid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145kW 3-phase distribution load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480V 1MWh battery energy storage system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480V 12kVA photovoltaic generation system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575V 10kVA wind turbine generation system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600V 70kVA diesel generation system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C58829-F0DF-793A-A92F-88CB136C4E63}"/>
              </a:ext>
            </a:extLst>
          </p:cNvPr>
          <p:cNvSpPr txBox="1">
            <a:spLocks/>
          </p:cNvSpPr>
          <p:nvPr/>
        </p:nvSpPr>
        <p:spPr>
          <a:xfrm>
            <a:off x="604496" y="1845791"/>
            <a:ext cx="3369823" cy="2763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100" b="1" i="1" dirty="0">
                <a:solidFill>
                  <a:srgbClr val="FF40FF"/>
                </a:solidFill>
              </a:rPr>
              <a:t>OPAL-RT High-End Performance Real-Time Simulator 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3849E23-6723-D22C-D7EC-3984937AEFDD}"/>
              </a:ext>
            </a:extLst>
          </p:cNvPr>
          <p:cNvSpPr txBox="1">
            <a:spLocks/>
          </p:cNvSpPr>
          <p:nvPr/>
        </p:nvSpPr>
        <p:spPr>
          <a:xfrm>
            <a:off x="2273190" y="1997885"/>
            <a:ext cx="1701131" cy="1335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Hardware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OP5707XG real-time simulator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Intel Xeon 8 cores, 3.8 GHz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dirty="0"/>
              <a:t>Xilinx Virtex 7 485T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Real-time simulation capability</a:t>
            </a:r>
          </a:p>
          <a:p>
            <a:pPr marL="0" indent="-344487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Full scale transmission grid</a:t>
            </a:r>
          </a:p>
        </p:txBody>
      </p:sp>
      <p:pic>
        <p:nvPicPr>
          <p:cNvPr id="12" name="Picture 11" descr="A close up of a computer&#10;&#10;Description automatically generated with low confidence">
            <a:extLst>
              <a:ext uri="{FF2B5EF4-FFF2-40B4-BE49-F238E27FC236}">
                <a16:creationId xmlns:a16="http://schemas.microsoft.com/office/drawing/2014/main" id="{00D5B193-62FC-D5BA-3C7B-2BFD2D056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76" y="288512"/>
            <a:ext cx="4370614" cy="100584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6DECD7-04A5-F463-1E75-A922F23E3CC1}"/>
              </a:ext>
            </a:extLst>
          </p:cNvPr>
          <p:cNvSpPr txBox="1">
            <a:spLocks/>
          </p:cNvSpPr>
          <p:nvPr/>
        </p:nvSpPr>
        <p:spPr>
          <a:xfrm>
            <a:off x="219380" y="1237552"/>
            <a:ext cx="2470000" cy="27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100" b="1" i="1" dirty="0">
                <a:solidFill>
                  <a:srgbClr val="FF40FF"/>
                </a:solidFill>
              </a:rPr>
              <a:t>Modeling and Data Analytics Server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B93DD6C-8D4F-443E-3533-96D02583EDEF}"/>
              </a:ext>
            </a:extLst>
          </p:cNvPr>
          <p:cNvCxnSpPr>
            <a:cxnSpLocks/>
          </p:cNvCxnSpPr>
          <p:nvPr/>
        </p:nvCxnSpPr>
        <p:spPr>
          <a:xfrm>
            <a:off x="4389120" y="3474720"/>
            <a:ext cx="0" cy="91440"/>
          </a:xfrm>
          <a:prstGeom prst="line">
            <a:avLst/>
          </a:prstGeom>
          <a:ln w="19050" cap="rnd">
            <a:solidFill>
              <a:srgbClr val="0432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AC3D4C-488E-4539-3C21-6593597A923B}"/>
              </a:ext>
            </a:extLst>
          </p:cNvPr>
          <p:cNvCxnSpPr/>
          <p:nvPr/>
        </p:nvCxnSpPr>
        <p:spPr>
          <a:xfrm>
            <a:off x="2286000" y="3566160"/>
            <a:ext cx="2103120" cy="0"/>
          </a:xfrm>
          <a:prstGeom prst="line">
            <a:avLst/>
          </a:prstGeom>
          <a:ln w="19050" cap="rnd">
            <a:solidFill>
              <a:srgbClr val="0432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FD8AA0-9D88-B938-74D6-8B6E6C98A1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9271" r="53644" b="11299"/>
          <a:stretch/>
        </p:blipFill>
        <p:spPr bwMode="auto">
          <a:xfrm>
            <a:off x="9966960" y="1231054"/>
            <a:ext cx="2162214" cy="431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0350F5-5484-C6DD-A06E-21C9A3EC6D88}"/>
              </a:ext>
            </a:extLst>
          </p:cNvPr>
          <p:cNvCxnSpPr/>
          <p:nvPr/>
        </p:nvCxnSpPr>
        <p:spPr>
          <a:xfrm>
            <a:off x="7315200" y="2834640"/>
            <a:ext cx="2651760" cy="0"/>
          </a:xfrm>
          <a:prstGeom prst="line">
            <a:avLst/>
          </a:prstGeom>
          <a:ln w="19050" cap="rnd">
            <a:solidFill>
              <a:srgbClr val="00B05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FD6321A-5076-CB18-DDE0-6DC83D2CF87F}"/>
              </a:ext>
            </a:extLst>
          </p:cNvPr>
          <p:cNvCxnSpPr>
            <a:cxnSpLocks/>
          </p:cNvCxnSpPr>
          <p:nvPr/>
        </p:nvCxnSpPr>
        <p:spPr>
          <a:xfrm>
            <a:off x="8509054" y="3108960"/>
            <a:ext cx="0" cy="274320"/>
          </a:xfrm>
          <a:prstGeom prst="line">
            <a:avLst/>
          </a:prstGeom>
          <a:ln w="19050" cap="rnd">
            <a:solidFill>
              <a:srgbClr val="0432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093850A-6282-7DEC-97D3-BB88CA14B013}"/>
              </a:ext>
            </a:extLst>
          </p:cNvPr>
          <p:cNvCxnSpPr>
            <a:cxnSpLocks/>
          </p:cNvCxnSpPr>
          <p:nvPr/>
        </p:nvCxnSpPr>
        <p:spPr>
          <a:xfrm>
            <a:off x="4114800" y="1280160"/>
            <a:ext cx="0" cy="457200"/>
          </a:xfrm>
          <a:prstGeom prst="line">
            <a:avLst/>
          </a:prstGeom>
          <a:ln w="19050" cap="rnd">
            <a:solidFill>
              <a:srgbClr val="00B05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87A36C42-DC82-B4C6-6599-020BB25132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931" y="207109"/>
            <a:ext cx="941065" cy="9144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11297EA-BF61-3775-583D-11D01F4743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872" y="207109"/>
            <a:ext cx="718115" cy="9144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5AE0672-1876-02A1-CA54-B189859375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511" y="207109"/>
            <a:ext cx="929895" cy="9144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CFFE87D-3B98-2450-3AFD-B366B29F78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521" y="207109"/>
            <a:ext cx="914400" cy="91440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62AFF06-F34F-A3DC-D6B2-84FEA144EC65}"/>
              </a:ext>
            </a:extLst>
          </p:cNvPr>
          <p:cNvCxnSpPr/>
          <p:nvPr/>
        </p:nvCxnSpPr>
        <p:spPr>
          <a:xfrm>
            <a:off x="4773797" y="309011"/>
            <a:ext cx="3383280" cy="0"/>
          </a:xfrm>
          <a:prstGeom prst="straightConnector1">
            <a:avLst/>
          </a:prstGeom>
          <a:ln w="19050">
            <a:solidFill>
              <a:srgbClr val="0432FF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7FB9D62-8AE8-DDBC-F5BD-4D44B53763AD}"/>
              </a:ext>
            </a:extLst>
          </p:cNvPr>
          <p:cNvSpPr txBox="1"/>
          <p:nvPr/>
        </p:nvSpPr>
        <p:spPr>
          <a:xfrm>
            <a:off x="2570684" y="3265713"/>
            <a:ext cx="1049247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432FF"/>
                </a:solidFill>
              </a:rPr>
              <a:t>optical fiber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0E9305-5DC2-850F-DF47-82BBD7F885F5}"/>
              </a:ext>
            </a:extLst>
          </p:cNvPr>
          <p:cNvSpPr txBox="1"/>
          <p:nvPr/>
        </p:nvSpPr>
        <p:spPr>
          <a:xfrm>
            <a:off x="4562947" y="338156"/>
            <a:ext cx="12436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0432FF"/>
                </a:solidFill>
              </a:rPr>
              <a:t>remote access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D512CC-94D7-91BA-BB7C-CA22CAE229BD}"/>
              </a:ext>
            </a:extLst>
          </p:cNvPr>
          <p:cNvCxnSpPr/>
          <p:nvPr/>
        </p:nvCxnSpPr>
        <p:spPr>
          <a:xfrm>
            <a:off x="5768536" y="1183915"/>
            <a:ext cx="621792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D4345CF-68F7-DBE6-8090-C6971763A00A}"/>
              </a:ext>
            </a:extLst>
          </p:cNvPr>
          <p:cNvCxnSpPr/>
          <p:nvPr/>
        </p:nvCxnSpPr>
        <p:spPr>
          <a:xfrm>
            <a:off x="5760720" y="91440"/>
            <a:ext cx="0" cy="107899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429FC1-17FC-D013-74BE-1276FC6CA7A1}"/>
              </a:ext>
            </a:extLst>
          </p:cNvPr>
          <p:cNvSpPr txBox="1"/>
          <p:nvPr/>
        </p:nvSpPr>
        <p:spPr>
          <a:xfrm>
            <a:off x="4114581" y="1367485"/>
            <a:ext cx="82296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ethernet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E33C40-D75F-EE33-09B4-E33AFFF8D39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793" t="5553" r="4999" b="6230"/>
          <a:stretch/>
        </p:blipFill>
        <p:spPr>
          <a:xfrm>
            <a:off x="7544662" y="3421132"/>
            <a:ext cx="3118447" cy="3415084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8442CCD-FF54-090C-E243-D969AA270783}"/>
              </a:ext>
            </a:extLst>
          </p:cNvPr>
          <p:cNvSpPr txBox="1">
            <a:spLocks/>
          </p:cNvSpPr>
          <p:nvPr/>
        </p:nvSpPr>
        <p:spPr>
          <a:xfrm>
            <a:off x="5706946" y="3475246"/>
            <a:ext cx="2466623" cy="690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100" b="1" i="1" dirty="0">
                <a:solidFill>
                  <a:srgbClr val="FF40FF"/>
                </a:solidFill>
              </a:rPr>
              <a:t>Imperix Rapid Control Prototyping for Power Electronics Applications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6EF72F-0B52-2FA0-C96C-DEF9E4F0DBBB}"/>
              </a:ext>
            </a:extLst>
          </p:cNvPr>
          <p:cNvCxnSpPr/>
          <p:nvPr/>
        </p:nvCxnSpPr>
        <p:spPr>
          <a:xfrm>
            <a:off x="7315200" y="3108960"/>
            <a:ext cx="1188720" cy="0"/>
          </a:xfrm>
          <a:prstGeom prst="line">
            <a:avLst/>
          </a:prstGeom>
          <a:ln w="19050" cap="rnd">
            <a:solidFill>
              <a:srgbClr val="0432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1588C88-BF82-E9E4-E6E0-B76A7081A5BA}"/>
              </a:ext>
            </a:extLst>
          </p:cNvPr>
          <p:cNvSpPr txBox="1">
            <a:spLocks/>
          </p:cNvSpPr>
          <p:nvPr/>
        </p:nvSpPr>
        <p:spPr>
          <a:xfrm>
            <a:off x="7191105" y="1477902"/>
            <a:ext cx="2775855" cy="27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100" b="1" i="1" dirty="0">
                <a:solidFill>
                  <a:srgbClr val="FF40FF"/>
                </a:solidFill>
              </a:rPr>
              <a:t>SIEMENS eMobility DC Fast-Charger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81EA8B-8C1D-D4D7-DD66-89A678D4543B}"/>
              </a:ext>
            </a:extLst>
          </p:cNvPr>
          <p:cNvSpPr txBox="1"/>
          <p:nvPr/>
        </p:nvSpPr>
        <p:spPr>
          <a:xfrm>
            <a:off x="7312754" y="2565547"/>
            <a:ext cx="124365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ethernet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1B27FC-AC4D-606F-98FB-05D6E5685828}"/>
              </a:ext>
            </a:extLst>
          </p:cNvPr>
          <p:cNvSpPr txBox="1"/>
          <p:nvPr/>
        </p:nvSpPr>
        <p:spPr>
          <a:xfrm>
            <a:off x="7314318" y="3076469"/>
            <a:ext cx="975554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432FF"/>
                </a:solidFill>
              </a:rPr>
              <a:t>optical fiber</a:t>
            </a:r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1AFBE662-32BF-7212-4331-DB62C24DD89C}"/>
              </a:ext>
            </a:extLst>
          </p:cNvPr>
          <p:cNvSpPr txBox="1">
            <a:spLocks/>
          </p:cNvSpPr>
          <p:nvPr/>
        </p:nvSpPr>
        <p:spPr>
          <a:xfrm>
            <a:off x="5633371" y="3790074"/>
            <a:ext cx="2523706" cy="1842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Hardware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4 kW squirrel cage induction machine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900" dirty="0"/>
              <a:t>4 kW permanent magnet synchronous machine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800V/38A SiC half-bridge modules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Bidirectional torque sensor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2x PT1000 temperature sensors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Resolver (position sensor)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Real-time simulation capability</a:t>
            </a:r>
          </a:p>
          <a:p>
            <a:pPr marL="0" indent="-344487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Control hardware-in-the-loop (C-HIL)</a:t>
            </a:r>
          </a:p>
          <a:p>
            <a:pPr marL="0" indent="-344487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Grid-following and grid-forming control schemes</a:t>
            </a:r>
          </a:p>
          <a:p>
            <a:pPr marL="0" indent="-344487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Wind turbine emulation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152E5CC-EDA6-A917-D51F-224CDA743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94" y="5490515"/>
            <a:ext cx="2438400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B10F3C-C2FA-640E-5D85-D317634EE8AD}"/>
              </a:ext>
            </a:extLst>
          </p:cNvPr>
          <p:cNvCxnSpPr>
            <a:cxnSpLocks/>
          </p:cNvCxnSpPr>
          <p:nvPr/>
        </p:nvCxnSpPr>
        <p:spPr>
          <a:xfrm>
            <a:off x="4937760" y="3474720"/>
            <a:ext cx="0" cy="2103120"/>
          </a:xfrm>
          <a:prstGeom prst="line">
            <a:avLst/>
          </a:prstGeom>
          <a:ln w="19050" cap="rnd">
            <a:solidFill>
              <a:srgbClr val="00B05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6">
                <a:extLst>
                  <a:ext uri="{FF2B5EF4-FFF2-40B4-BE49-F238E27FC236}">
                    <a16:creationId xmlns:a16="http://schemas.microsoft.com/office/drawing/2014/main" id="{2C401764-DB38-F7B5-0041-8C126FBBB1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45909" y="1654018"/>
                <a:ext cx="2714201" cy="11344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sz="900" b="1" dirty="0"/>
                  <a:t>Hardware</a:t>
                </a:r>
              </a:p>
              <a:p>
                <a:pPr marL="0" indent="0" algn="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900" dirty="0"/>
                  <a:t>SICHARGE UC 150 power control cabinet 150kW/480V</a:t>
                </a:r>
              </a:p>
              <a:p>
                <a:pPr marL="0" indent="0" algn="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900" dirty="0"/>
                  <a:t>SICHARGE UC 150kW dispenser</a:t>
                </a:r>
              </a:p>
              <a:p>
                <a:pPr marL="0" indent="0" algn="r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sz="900" b="1" dirty="0"/>
                  <a:t>Capability</a:t>
                </a:r>
              </a:p>
              <a:p>
                <a:pPr marL="0" indent="-344487" algn="r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900" dirty="0"/>
                  <a:t>100–200 miles per 30 minutes of charging</a:t>
                </a:r>
              </a:p>
            </p:txBody>
          </p:sp>
        </mc:Choice>
        <mc:Fallback xmlns="">
          <p:sp>
            <p:nvSpPr>
              <p:cNvPr id="32" name="Content Placeholder 6">
                <a:extLst>
                  <a:ext uri="{FF2B5EF4-FFF2-40B4-BE49-F238E27FC236}">
                    <a16:creationId xmlns:a16="http://schemas.microsoft.com/office/drawing/2014/main" id="{2C401764-DB38-F7B5-0041-8C126FBBB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909" y="1654018"/>
                <a:ext cx="2714201" cy="113441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50A90BCF-00E1-FD04-0867-35E96E668ED2}"/>
              </a:ext>
            </a:extLst>
          </p:cNvPr>
          <p:cNvSpPr txBox="1"/>
          <p:nvPr/>
        </p:nvSpPr>
        <p:spPr>
          <a:xfrm rot="5400000">
            <a:off x="4679774" y="4059342"/>
            <a:ext cx="82296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ethernet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D101FAC8-688F-E2AD-7182-C79C9604185E}"/>
              </a:ext>
            </a:extLst>
          </p:cNvPr>
          <p:cNvSpPr txBox="1">
            <a:spLocks/>
          </p:cNvSpPr>
          <p:nvPr/>
        </p:nvSpPr>
        <p:spPr>
          <a:xfrm>
            <a:off x="5156178" y="5429670"/>
            <a:ext cx="1069118" cy="27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b="1" i="1" dirty="0">
                <a:solidFill>
                  <a:srgbClr val="FF40FF"/>
                </a:solidFill>
              </a:rPr>
              <a:t>Vizimax PMU</a:t>
            </a: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6D945047-36A8-F31D-84DD-4B9F4FEC894D}"/>
              </a:ext>
            </a:extLst>
          </p:cNvPr>
          <p:cNvSpPr txBox="1">
            <a:spLocks/>
          </p:cNvSpPr>
          <p:nvPr/>
        </p:nvSpPr>
        <p:spPr>
          <a:xfrm>
            <a:off x="5174508" y="5614401"/>
            <a:ext cx="2438400" cy="1138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Hardware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10x digital inputs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6x high-current digital outputs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00" b="1" dirty="0"/>
              <a:t>Measurements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Synchrophasor up to 240 frames per second</a:t>
            </a:r>
          </a:p>
          <a:p>
            <a:pPr marL="0" indent="-344487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/>
              <a:t>Sampled values reporting with IEC 61850-9-2LE and IEC 61869-9</a:t>
            </a:r>
          </a:p>
        </p:txBody>
      </p:sp>
      <p:sp>
        <p:nvSpPr>
          <p:cNvPr id="41" name="Slide Number Placeholder 40">
            <a:extLst>
              <a:ext uri="{FF2B5EF4-FFF2-40B4-BE49-F238E27FC236}">
                <a16:creationId xmlns:a16="http://schemas.microsoft.com/office/drawing/2014/main" id="{C9BBBC93-6991-1118-2819-03905D652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208E8-B1AA-9F40-9E57-69307CF3FFF7}" type="slidenum">
              <a:rPr lang="en-US" smtClean="0"/>
              <a:t>1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3B7FC23-CB0D-5402-98CD-84E68C0859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74833" y="400667"/>
            <a:ext cx="2334514" cy="72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62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E4A9A0-1E83-823A-EB6A-9BE31CE41FB4}"/>
              </a:ext>
            </a:extLst>
          </p:cNvPr>
          <p:cNvSpPr txBox="1"/>
          <p:nvPr/>
        </p:nvSpPr>
        <p:spPr>
          <a:xfrm>
            <a:off x="8596359" y="6423377"/>
            <a:ext cx="301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High-Power Resistive Load Bank</a:t>
            </a:r>
          </a:p>
        </p:txBody>
      </p:sp>
      <p:pic>
        <p:nvPicPr>
          <p:cNvPr id="1026" name="Picture 2" descr="Regenerative Grid Simulator Model 9410 - NH Research (NHR)">
            <a:extLst>
              <a:ext uri="{FF2B5EF4-FFF2-40B4-BE49-F238E27FC236}">
                <a16:creationId xmlns:a16="http://schemas.microsoft.com/office/drawing/2014/main" id="{72ACAC14-D715-642C-016B-101DF7E0BF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3" b="8718"/>
          <a:stretch/>
        </p:blipFill>
        <p:spPr bwMode="auto">
          <a:xfrm>
            <a:off x="2827457" y="78200"/>
            <a:ext cx="2070059" cy="172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generative AC Load Model 9430 - NH Research (NHR)">
            <a:extLst>
              <a:ext uri="{FF2B5EF4-FFF2-40B4-BE49-F238E27FC236}">
                <a16:creationId xmlns:a16="http://schemas.microsoft.com/office/drawing/2014/main" id="{DD32B783-D6B0-2BEE-CED0-F3EFD156C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7"/>
          <a:stretch/>
        </p:blipFill>
        <p:spPr bwMode="auto">
          <a:xfrm>
            <a:off x="227734" y="63597"/>
            <a:ext cx="2032809" cy="188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6795789-67C0-5A8F-841D-01E6D4E02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7" b="19500"/>
          <a:stretch/>
        </p:blipFill>
        <p:spPr bwMode="auto">
          <a:xfrm>
            <a:off x="5554428" y="63596"/>
            <a:ext cx="2876082" cy="175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9CA2BAA-7507-8565-6744-6A2456C02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404" y="211119"/>
            <a:ext cx="3307154" cy="150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D491D69-4750-F241-8CA3-B40F09A72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393" y="2394836"/>
            <a:ext cx="3522126" cy="198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Keithley 2450 - SourceMeter">
            <a:extLst>
              <a:ext uri="{FF2B5EF4-FFF2-40B4-BE49-F238E27FC236}">
                <a16:creationId xmlns:a16="http://schemas.microsoft.com/office/drawing/2014/main" id="{C5CAFEF7-BF6F-8FC2-1A64-520DAD45C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03" y="3090022"/>
            <a:ext cx="2314822" cy="95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F617FAF8-B980-46FB-7961-03343F7F5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4" b="16210"/>
          <a:stretch/>
        </p:blipFill>
        <p:spPr bwMode="auto">
          <a:xfrm>
            <a:off x="921356" y="5329701"/>
            <a:ext cx="2560614" cy="128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988C4AC9-FDC0-CCDF-F98F-902232CC6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86" y="5036486"/>
            <a:ext cx="2221427" cy="147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9300D470-2A84-4CC7-0FC4-0FCC6A1D72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" t="24306" r="5125" b="27256"/>
          <a:stretch/>
        </p:blipFill>
        <p:spPr bwMode="auto">
          <a:xfrm>
            <a:off x="5651075" y="2755292"/>
            <a:ext cx="2629872" cy="14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C606ACBE-6491-0BB8-5186-02C6D0F9E2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" t="20971" r="3172" b="31655"/>
          <a:stretch/>
        </p:blipFill>
        <p:spPr bwMode="auto">
          <a:xfrm>
            <a:off x="9150297" y="2938410"/>
            <a:ext cx="2184035" cy="110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300W 30 OHM Resistor High Power Ceramic Wirewound Resistor RXG20 Resistor.:  Amazon.com: Industrial &amp; Scientific">
            <a:extLst>
              <a:ext uri="{FF2B5EF4-FFF2-40B4-BE49-F238E27FC236}">
                <a16:creationId xmlns:a16="http://schemas.microsoft.com/office/drawing/2014/main" id="{77512D0E-99BC-BF66-1438-5413FCFA51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9" b="31228"/>
          <a:stretch/>
        </p:blipFill>
        <p:spPr bwMode="auto">
          <a:xfrm>
            <a:off x="8625169" y="4562286"/>
            <a:ext cx="3384811" cy="168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874D6B-C9D9-BB5F-78E3-5C6D2626F9A1}"/>
              </a:ext>
            </a:extLst>
          </p:cNvPr>
          <p:cNvSpPr txBox="1"/>
          <p:nvPr/>
        </p:nvSpPr>
        <p:spPr>
          <a:xfrm>
            <a:off x="227734" y="1806683"/>
            <a:ext cx="2190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NHR 9410 Regenerative Grid Simulator 12kW (3 phases)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14B1FC-9501-98DF-6214-AF92B475E2D3}"/>
              </a:ext>
            </a:extLst>
          </p:cNvPr>
          <p:cNvSpPr txBox="1"/>
          <p:nvPr/>
        </p:nvSpPr>
        <p:spPr>
          <a:xfrm>
            <a:off x="3073998" y="1812321"/>
            <a:ext cx="21464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NHR 9430 AC Regenerative Load 12kW (3 phases)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09E888-2E7C-415B-D39A-272D1100EE20}"/>
              </a:ext>
            </a:extLst>
          </p:cNvPr>
          <p:cNvSpPr txBox="1"/>
          <p:nvPr/>
        </p:nvSpPr>
        <p:spPr>
          <a:xfrm>
            <a:off x="5699784" y="1831963"/>
            <a:ext cx="26298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NHR 4760 DC Electronic Loads 600V, 6kW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C4BEB4-2DB7-CA28-8E3A-60D67CE81C34}"/>
              </a:ext>
            </a:extLst>
          </p:cNvPr>
          <p:cNvSpPr txBox="1"/>
          <p:nvPr/>
        </p:nvSpPr>
        <p:spPr>
          <a:xfrm>
            <a:off x="8986567" y="1687459"/>
            <a:ext cx="27840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ITECH Bidirectional DC Power Supply 300V/120A/12kW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51E170-79E9-8563-A43B-623D2FDAB142}"/>
              </a:ext>
            </a:extLst>
          </p:cNvPr>
          <p:cNvSpPr txBox="1"/>
          <p:nvPr/>
        </p:nvSpPr>
        <p:spPr>
          <a:xfrm>
            <a:off x="353845" y="4348871"/>
            <a:ext cx="22815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Fronius </a:t>
            </a:r>
            <a:r>
              <a:rPr lang="en-US" sz="1600" dirty="0" err="1"/>
              <a:t>Symo</a:t>
            </a:r>
            <a:r>
              <a:rPr lang="en-US" sz="1600" dirty="0"/>
              <a:t> Advanced 208-240V 3-Phase Inverter 10kW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C7A411-59F7-C4F8-2746-7630D856E75C}"/>
              </a:ext>
            </a:extLst>
          </p:cNvPr>
          <p:cNvSpPr txBox="1"/>
          <p:nvPr/>
        </p:nvSpPr>
        <p:spPr>
          <a:xfrm>
            <a:off x="3062628" y="4325020"/>
            <a:ext cx="21578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Keithley High-Precision </a:t>
            </a:r>
            <a:r>
              <a:rPr lang="en-US" sz="1600" dirty="0" err="1"/>
              <a:t>Sourcemeter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DC3E8B-B8A1-8A4B-5D43-0D93E7A61717}"/>
              </a:ext>
            </a:extLst>
          </p:cNvPr>
          <p:cNvSpPr txBox="1"/>
          <p:nvPr/>
        </p:nvSpPr>
        <p:spPr>
          <a:xfrm>
            <a:off x="5699784" y="4338806"/>
            <a:ext cx="19625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Digital Oscilloscopes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D2F363-BA2A-9DFB-C7CD-8867D8F73318}"/>
              </a:ext>
            </a:extLst>
          </p:cNvPr>
          <p:cNvSpPr txBox="1"/>
          <p:nvPr/>
        </p:nvSpPr>
        <p:spPr>
          <a:xfrm>
            <a:off x="9320570" y="4368787"/>
            <a:ext cx="23148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Digital Multimeters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12B5AD-7304-BC01-C398-D0777647F202}"/>
              </a:ext>
            </a:extLst>
          </p:cNvPr>
          <p:cNvSpPr txBox="1"/>
          <p:nvPr/>
        </p:nvSpPr>
        <p:spPr>
          <a:xfrm>
            <a:off x="5334327" y="6513735"/>
            <a:ext cx="25672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Digital DC Power Supply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F32274-6DCD-3279-A125-7C55B816382D}"/>
              </a:ext>
            </a:extLst>
          </p:cNvPr>
          <p:cNvSpPr txBox="1"/>
          <p:nvPr/>
        </p:nvSpPr>
        <p:spPr>
          <a:xfrm>
            <a:off x="1138387" y="6573795"/>
            <a:ext cx="25606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Digital Function Generator</a:t>
            </a:r>
          </a:p>
        </p:txBody>
      </p:sp>
    </p:spTree>
    <p:extLst>
      <p:ext uri="{BB962C8B-B14F-4D97-AF65-F5344CB8AC3E}">
        <p14:creationId xmlns:p14="http://schemas.microsoft.com/office/powerpoint/2010/main" val="3452081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77B272F-B5D9-5459-EDFD-01DCE3E90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739" y="567545"/>
            <a:ext cx="2918606" cy="221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5C450F0-D9C5-BAC6-3E48-EB2C19C87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64" y="495910"/>
            <a:ext cx="2688213" cy="227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0B21298-E143-0360-5C52-DA3E2FA65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579" y="3429000"/>
            <a:ext cx="3143132" cy="206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9949CB45-765E-C416-B91D-303F19F0E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658" y="3429000"/>
            <a:ext cx="3496817" cy="206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4DB527-5EE4-F309-9BB6-BB180C8C432A}"/>
              </a:ext>
            </a:extLst>
          </p:cNvPr>
          <p:cNvSpPr txBox="1"/>
          <p:nvPr/>
        </p:nvSpPr>
        <p:spPr>
          <a:xfrm>
            <a:off x="2070752" y="2772812"/>
            <a:ext cx="2314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Lucas-Nuelle: ESG1 Smart Grid Trainer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C9564E-9E16-BC77-255D-8BB52A1A157C}"/>
              </a:ext>
            </a:extLst>
          </p:cNvPr>
          <p:cNvSpPr txBox="1"/>
          <p:nvPr/>
        </p:nvSpPr>
        <p:spPr>
          <a:xfrm>
            <a:off x="5400142" y="2786642"/>
            <a:ext cx="2243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Lucas-Nuelle: EUC Energy Management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659014-2C5B-BB06-2B7A-2277B9D640D1}"/>
              </a:ext>
            </a:extLst>
          </p:cNvPr>
          <p:cNvSpPr txBox="1"/>
          <p:nvPr/>
        </p:nvSpPr>
        <p:spPr>
          <a:xfrm>
            <a:off x="1768739" y="5630712"/>
            <a:ext cx="29186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Lucas-Nuelle: EPH Professional Photovoltaics Trainer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71F6E7-107D-8D99-D614-EDE39C1DA01A}"/>
              </a:ext>
            </a:extLst>
          </p:cNvPr>
          <p:cNvSpPr txBox="1"/>
          <p:nvPr/>
        </p:nvSpPr>
        <p:spPr>
          <a:xfrm>
            <a:off x="5003340" y="5630711"/>
            <a:ext cx="27689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Lucas-Nuelle: EUG1 Manually Operated Synchronous Circuits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52312F-8076-8611-96C9-2C565F0DC88A}"/>
              </a:ext>
            </a:extLst>
          </p:cNvPr>
          <p:cNvSpPr txBox="1"/>
          <p:nvPr/>
        </p:nvSpPr>
        <p:spPr>
          <a:xfrm>
            <a:off x="6522058" y="6348469"/>
            <a:ext cx="6094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kern="0" dirty="0"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Lucas-Nuelle power grid training systems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3407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B7030E-42AC-605A-946F-37093EE42FB3}"/>
              </a:ext>
            </a:extLst>
          </p:cNvPr>
          <p:cNvSpPr txBox="1"/>
          <p:nvPr/>
        </p:nvSpPr>
        <p:spPr>
          <a:xfrm>
            <a:off x="6308032" y="4736792"/>
            <a:ext cx="2693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Amatrol Photovoltaic Troubleshooting Learning System 950-SPT1</a:t>
            </a:r>
          </a:p>
        </p:txBody>
      </p:sp>
      <p:pic>
        <p:nvPicPr>
          <p:cNvPr id="2058" name="Picture 10" descr="950-spf1 Photovoltaic Installation Main">
            <a:extLst>
              <a:ext uri="{FF2B5EF4-FFF2-40B4-BE49-F238E27FC236}">
                <a16:creationId xmlns:a16="http://schemas.microsoft.com/office/drawing/2014/main" id="{B744B22D-925A-3F32-B2CE-7384AA9BB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680" y="1265390"/>
            <a:ext cx="3367572" cy="328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063770-EA3A-5B1D-83C0-85338850A685}"/>
              </a:ext>
            </a:extLst>
          </p:cNvPr>
          <p:cNvSpPr txBox="1"/>
          <p:nvPr/>
        </p:nvSpPr>
        <p:spPr>
          <a:xfrm>
            <a:off x="2150314" y="4736792"/>
            <a:ext cx="29591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Amatrol Photovoltaic Installation Learning System 950-SPF1</a:t>
            </a:r>
          </a:p>
        </p:txBody>
      </p:sp>
      <p:pic>
        <p:nvPicPr>
          <p:cNvPr id="2060" name="Picture 12" descr="950-SPT1 Main">
            <a:extLst>
              <a:ext uri="{FF2B5EF4-FFF2-40B4-BE49-F238E27FC236}">
                <a16:creationId xmlns:a16="http://schemas.microsoft.com/office/drawing/2014/main" id="{E7921723-E1A9-1EF1-76B7-01528984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123" y="1290211"/>
            <a:ext cx="3361705" cy="325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0" descr="undefined">
            <a:extLst>
              <a:ext uri="{FF2B5EF4-FFF2-40B4-BE49-F238E27FC236}">
                <a16:creationId xmlns:a16="http://schemas.microsoft.com/office/drawing/2014/main" id="{7065B44C-FDE7-DBBA-0CCA-F6E1108B16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37200" y="21768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095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Widescreen</PresentationFormat>
  <Paragraphs>70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Pong</dc:creator>
  <cp:lastModifiedBy>Philip Pong</cp:lastModifiedBy>
  <cp:revision>1</cp:revision>
  <dcterms:created xsi:type="dcterms:W3CDTF">2025-06-24T16:17:53Z</dcterms:created>
  <dcterms:modified xsi:type="dcterms:W3CDTF">2025-06-24T16:18:15Z</dcterms:modified>
</cp:coreProperties>
</file>